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4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9" r:id="rId9"/>
    <p:sldId id="268" r:id="rId10"/>
    <p:sldId id="264" r:id="rId11"/>
    <p:sldId id="270" r:id="rId12"/>
    <p:sldId id="271" r:id="rId13"/>
    <p:sldId id="272" r:id="rId14"/>
    <p:sldId id="266" r:id="rId15"/>
    <p:sldId id="267" r:id="rId16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68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0523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691892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455801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69415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0864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26657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16672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18830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34383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90453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64501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346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292937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873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2828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405730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5144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533593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313568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053204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482096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379700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5E607-24BC-4FA8-B7A2-6EE0EDDD39EE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D2D45-8EDB-448D-B70F-152B08D4B2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399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1" r:id="rId17"/>
    <p:sldLayoutId id="2147483752" r:id="rId18"/>
    <p:sldLayoutId id="2147483754" r:id="rId19"/>
    <p:sldLayoutId id="2147483756" r:id="rId20"/>
    <p:sldLayoutId id="2147483757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64977"/>
            <a:ext cx="7556421" cy="3964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450"/>
              </a:lnSpc>
              <a:buNone/>
            </a:pPr>
            <a:r>
              <a:rPr lang="en-US" sz="75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Deepfake Defense in Biometric Authentication</a:t>
            </a:r>
            <a:endParaRPr lang="en-US" sz="7550" dirty="0"/>
          </a:p>
        </p:txBody>
      </p:sp>
      <p:sp>
        <p:nvSpPr>
          <p:cNvPr id="4" name="Text 1"/>
          <p:cNvSpPr/>
          <p:nvPr/>
        </p:nvSpPr>
        <p:spPr>
          <a:xfrm>
            <a:off x="793790" y="5874306"/>
            <a:ext cx="7556421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chemeClr val="bg1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School of Computer Science and Engineering</a:t>
            </a:r>
            <a:endParaRPr lang="en-US" sz="1850" dirty="0">
              <a:solidFill>
                <a:schemeClr val="bg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6476643"/>
            <a:ext cx="7556421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Submitted By: </a:t>
            </a:r>
            <a:r>
              <a:rPr lang="en-US" sz="1850" b="1" dirty="0">
                <a:solidFill>
                  <a:srgbClr val="E2C2B3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Kanakpreet Kaur (2427030168), sec-K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93790" y="7078980"/>
            <a:ext cx="7556421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Supervised By: Dr. Susheela Bishnoi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8759"/>
            <a:ext cx="10247590" cy="1448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/>
              <a:t>Dataset:</a:t>
            </a:r>
          </a:p>
          <a:p>
            <a:r>
              <a:rPr lang="en-IN" sz="3200" b="1" dirty="0"/>
              <a:t>Input Type:</a:t>
            </a:r>
          </a:p>
          <a:p>
            <a:r>
              <a:rPr lang="en-IN" sz="3200" dirty="0"/>
              <a:t>Facial images uploaded during authentication</a:t>
            </a:r>
          </a:p>
          <a:p>
            <a:r>
              <a:rPr lang="en-IN" sz="3200" dirty="0"/>
              <a:t>Image format: JPG / PNG</a:t>
            </a:r>
          </a:p>
          <a:p>
            <a:endParaRPr lang="en-IN" sz="3200" dirty="0"/>
          </a:p>
          <a:p>
            <a:r>
              <a:rPr lang="en-IN" sz="3200" b="1" dirty="0"/>
              <a:t>Dataset Used:</a:t>
            </a:r>
          </a:p>
          <a:p>
            <a:r>
              <a:rPr lang="en-IN" sz="3200" dirty="0"/>
              <a:t>Deepfake Face Dataset (Real vs Fake images)</a:t>
            </a:r>
          </a:p>
          <a:p>
            <a:r>
              <a:rPr lang="en-IN" sz="3200" dirty="0" err="1"/>
              <a:t>Preprocessed</a:t>
            </a:r>
            <a:r>
              <a:rPr lang="en-IN" sz="3200" dirty="0"/>
              <a:t> facial images resized to 224x224 pixels</a:t>
            </a:r>
          </a:p>
          <a:p>
            <a:endParaRPr lang="en-IN" sz="3200" dirty="0"/>
          </a:p>
          <a:p>
            <a:r>
              <a:rPr lang="en-IN" sz="3200" b="1" dirty="0"/>
              <a:t>Preprocessing Steps:</a:t>
            </a:r>
          </a:p>
          <a:p>
            <a:r>
              <a:rPr lang="en-IN" sz="3200" dirty="0"/>
              <a:t>Face detection using OpenCV</a:t>
            </a:r>
          </a:p>
          <a:p>
            <a:r>
              <a:rPr lang="en-IN" sz="3200" dirty="0"/>
              <a:t>Image resizing</a:t>
            </a:r>
          </a:p>
          <a:p>
            <a:r>
              <a:rPr lang="en-IN" sz="3200" dirty="0"/>
              <a:t>Normalization</a:t>
            </a:r>
          </a:p>
          <a:p>
            <a:r>
              <a:rPr lang="en-IN" sz="3200" dirty="0"/>
              <a:t>Noise removal</a:t>
            </a:r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2579570" y="2541068"/>
            <a:ext cx="4162105" cy="637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3236778" y="3160470"/>
            <a:ext cx="10599831" cy="1305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102659" y="4830321"/>
            <a:ext cx="11733951" cy="1305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2430108" y="5880771"/>
            <a:ext cx="2698033" cy="637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3236778" y="6500173"/>
            <a:ext cx="10599831" cy="1305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274CD-5443-25D9-3609-AA8617169423}"/>
              </a:ext>
            </a:extLst>
          </p:cNvPr>
          <p:cNvSpPr txBox="1"/>
          <p:nvPr/>
        </p:nvSpPr>
        <p:spPr>
          <a:xfrm>
            <a:off x="423512" y="510140"/>
            <a:ext cx="12724597" cy="68941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4000" b="1" dirty="0"/>
              <a:t>Model / Architecture:</a:t>
            </a:r>
          </a:p>
          <a:p>
            <a:pPr>
              <a:buNone/>
            </a:pPr>
            <a:endParaRPr lang="en-IN" b="1" dirty="0"/>
          </a:p>
          <a:p>
            <a:pPr>
              <a:buNone/>
            </a:pPr>
            <a:r>
              <a:rPr lang="en-IN" sz="2400" b="1" dirty="0"/>
              <a:t>Model Used:</a:t>
            </a:r>
          </a:p>
          <a:p>
            <a:pPr>
              <a:buNone/>
            </a:pPr>
            <a:r>
              <a:rPr lang="en-IN" sz="2400" dirty="0"/>
              <a:t>Convolutional Neural Network (CNN)</a:t>
            </a:r>
          </a:p>
          <a:p>
            <a:pPr>
              <a:buNone/>
            </a:pPr>
            <a:r>
              <a:rPr lang="en-IN" sz="2400" b="1" dirty="0"/>
              <a:t>Architecture Flow:</a:t>
            </a:r>
          </a:p>
          <a:p>
            <a:pPr>
              <a:buFont typeface="+mj-lt"/>
              <a:buAutoNum type="arabicPeriod"/>
            </a:pPr>
            <a:r>
              <a:rPr lang="en-IN" sz="2400" dirty="0"/>
              <a:t>Input Image</a:t>
            </a:r>
          </a:p>
          <a:p>
            <a:pPr>
              <a:buFont typeface="+mj-lt"/>
              <a:buAutoNum type="arabicPeriod"/>
            </a:pPr>
            <a:r>
              <a:rPr lang="en-IN" sz="2400" dirty="0"/>
              <a:t>Face Detection (OpenCV)</a:t>
            </a:r>
          </a:p>
          <a:p>
            <a:pPr>
              <a:buFont typeface="+mj-lt"/>
              <a:buAutoNum type="arabicPeriod"/>
            </a:pPr>
            <a:r>
              <a:rPr lang="en-IN" sz="2400" dirty="0"/>
              <a:t>Convolution Layers</a:t>
            </a:r>
          </a:p>
          <a:p>
            <a:pPr>
              <a:buFont typeface="+mj-lt"/>
              <a:buAutoNum type="arabicPeriod"/>
            </a:pPr>
            <a:r>
              <a:rPr lang="en-IN" sz="2400" dirty="0" err="1"/>
              <a:t>ReLU</a:t>
            </a:r>
            <a:r>
              <a:rPr lang="en-IN" sz="2400" dirty="0"/>
              <a:t> Activation</a:t>
            </a:r>
          </a:p>
          <a:p>
            <a:pPr>
              <a:buFont typeface="+mj-lt"/>
              <a:buAutoNum type="arabicPeriod"/>
            </a:pPr>
            <a:r>
              <a:rPr lang="en-IN" sz="2400" dirty="0"/>
              <a:t>Max Pooling</a:t>
            </a:r>
          </a:p>
          <a:p>
            <a:pPr>
              <a:buFont typeface="+mj-lt"/>
              <a:buAutoNum type="arabicPeriod"/>
            </a:pPr>
            <a:r>
              <a:rPr lang="en-IN" sz="2400" dirty="0"/>
              <a:t>Fully Connected Layer</a:t>
            </a:r>
          </a:p>
          <a:p>
            <a:pPr>
              <a:buFont typeface="+mj-lt"/>
              <a:buAutoNum type="arabicPeriod"/>
            </a:pPr>
            <a:r>
              <a:rPr lang="en-IN" sz="2400" dirty="0" err="1"/>
              <a:t>Softmax</a:t>
            </a:r>
            <a:r>
              <a:rPr lang="en-IN" sz="2400" dirty="0"/>
              <a:t> Output (Real / Fake)</a:t>
            </a:r>
          </a:p>
          <a:p>
            <a:pPr>
              <a:buNone/>
            </a:pPr>
            <a:r>
              <a:rPr lang="en-IN" sz="2400" b="1" dirty="0"/>
              <a:t>Output: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Deepfake Detected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Real Image</a:t>
            </a:r>
          </a:p>
          <a:p>
            <a:pPr>
              <a:buNone/>
            </a:pPr>
            <a:r>
              <a:rPr lang="en-IN" sz="2400" b="1" dirty="0"/>
              <a:t>Deployment: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Flask Web Application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Local Server Testing</a:t>
            </a:r>
          </a:p>
        </p:txBody>
      </p:sp>
    </p:spTree>
    <p:extLst>
      <p:ext uri="{BB962C8B-B14F-4D97-AF65-F5344CB8AC3E}">
        <p14:creationId xmlns:p14="http://schemas.microsoft.com/office/powerpoint/2010/main" val="3564327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B109A5-6F68-4B20-0E0C-73B7EBFB8B04}"/>
              </a:ext>
            </a:extLst>
          </p:cNvPr>
          <p:cNvSpPr txBox="1"/>
          <p:nvPr/>
        </p:nvSpPr>
        <p:spPr>
          <a:xfrm>
            <a:off x="365760" y="336884"/>
            <a:ext cx="10607040" cy="766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0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</a:rPr>
              <a:t>AI/ML TOOLS IMPLEMENTED:</a:t>
            </a:r>
            <a:endParaRPr lang="en-US" sz="40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BC8AC3A-B560-E9A6-443C-5570F14338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5398743"/>
              </p:ext>
            </p:extLst>
          </p:nvPr>
        </p:nvGraphicFramePr>
        <p:xfrm>
          <a:off x="567891" y="1463039"/>
          <a:ext cx="13056036" cy="5948411"/>
        </p:xfrm>
        <a:graphic>
          <a:graphicData uri="http://schemas.openxmlformats.org/drawingml/2006/table">
            <a:tbl>
              <a:tblPr/>
              <a:tblGrid>
                <a:gridCol w="4352012">
                  <a:extLst>
                    <a:ext uri="{9D8B030D-6E8A-4147-A177-3AD203B41FA5}">
                      <a16:colId xmlns:a16="http://schemas.microsoft.com/office/drawing/2014/main" val="1701496790"/>
                    </a:ext>
                  </a:extLst>
                </a:gridCol>
                <a:gridCol w="4352012">
                  <a:extLst>
                    <a:ext uri="{9D8B030D-6E8A-4147-A177-3AD203B41FA5}">
                      <a16:colId xmlns:a16="http://schemas.microsoft.com/office/drawing/2014/main" val="1211940897"/>
                    </a:ext>
                  </a:extLst>
                </a:gridCol>
                <a:gridCol w="4352012">
                  <a:extLst>
                    <a:ext uri="{9D8B030D-6E8A-4147-A177-3AD203B41FA5}">
                      <a16:colId xmlns:a16="http://schemas.microsoft.com/office/drawing/2014/main" val="2062436240"/>
                    </a:ext>
                  </a:extLst>
                </a:gridCol>
              </a:tblGrid>
              <a:tr h="5991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/>
                        <a:t>Tool / Technology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/>
                        <a:t>Purpose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/>
                        <a:t>How It Helps Detect Deepfakes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4143513"/>
                  </a:ext>
                </a:extLst>
              </a:tr>
              <a:tr h="10698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 b="1"/>
                        <a:t>Convolutional Neural Network (CNN)</a:t>
                      </a:r>
                      <a:endParaRPr lang="en-IN" sz="2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 dirty="0"/>
                        <a:t>Deep learning model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/>
                        <a:t>Learns facial texture patterns and identifies manipulation artifacts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9967717"/>
                  </a:ext>
                </a:extLst>
              </a:tr>
              <a:tr h="10698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 b="1" dirty="0"/>
                        <a:t>OpenCV</a:t>
                      </a:r>
                      <a:endParaRPr lang="en-IN" sz="22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/>
                        <a:t>Image processing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/>
                        <a:t>Detects faces, extracts facial region, and preprocesses images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0079561"/>
                  </a:ext>
                </a:extLst>
              </a:tr>
              <a:tr h="10698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 b="1" dirty="0"/>
                        <a:t>NumPy</a:t>
                      </a:r>
                      <a:endParaRPr lang="en-IN" sz="22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/>
                        <a:t>Numerical computation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/>
                        <a:t>Handles image arrays and matrix operations for model input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4093721"/>
                  </a:ext>
                </a:extLst>
              </a:tr>
              <a:tr h="10698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 b="1"/>
                        <a:t>TensorFlow / PyTorch</a:t>
                      </a:r>
                      <a:endParaRPr lang="en-IN" sz="2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/>
                        <a:t>Model training framework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/>
                        <a:t>Trains the deep learning model to classify Real vs Fake images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2635820"/>
                  </a:ext>
                </a:extLst>
              </a:tr>
              <a:tr h="10698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 b="1"/>
                        <a:t>Flask</a:t>
                      </a:r>
                      <a:endParaRPr lang="en-IN" sz="2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2200"/>
                        <a:t>Web deployment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200" dirty="0"/>
                        <a:t>Integrates the detection model into a real-time authentication system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74853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3344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79FD3-7F11-ECEF-354A-750A6CC54878}"/>
              </a:ext>
            </a:extLst>
          </p:cNvPr>
          <p:cNvSpPr txBox="1"/>
          <p:nvPr/>
        </p:nvSpPr>
        <p:spPr>
          <a:xfrm>
            <a:off x="433137" y="1337912"/>
            <a:ext cx="13610122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800" b="1" dirty="0"/>
              <a:t>🔹 Key Components: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/>
              <a:t>Face detection using OpenCV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/>
              <a:t>Image preprocessing (resizing, normalization)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/>
              <a:t>CNN-based deepfake classification (Real vs Fake)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/>
              <a:t>Biometric face matching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/>
              <a:t>Final decision layer for access control</a:t>
            </a:r>
          </a:p>
          <a:p>
            <a:pPr>
              <a:buNone/>
            </a:pPr>
            <a:r>
              <a:rPr lang="en-IN" sz="2800" b="1" dirty="0"/>
              <a:t>🔹 Working Principle:</a:t>
            </a:r>
          </a:p>
          <a:p>
            <a:pPr>
              <a:buFont typeface="+mj-lt"/>
              <a:buAutoNum type="arabicPeriod"/>
            </a:pPr>
            <a:r>
              <a:rPr lang="en-IN" sz="2800" dirty="0"/>
              <a:t>User uploads facial image for login.</a:t>
            </a:r>
          </a:p>
          <a:p>
            <a:pPr>
              <a:buFont typeface="+mj-lt"/>
              <a:buAutoNum type="arabicPeriod"/>
            </a:pPr>
            <a:r>
              <a:rPr lang="en-IN" sz="2800" dirty="0"/>
              <a:t>System verifies identity using biometric matching.</a:t>
            </a:r>
          </a:p>
          <a:p>
            <a:pPr>
              <a:buFont typeface="+mj-lt"/>
              <a:buAutoNum type="arabicPeriod"/>
            </a:pPr>
            <a:r>
              <a:rPr lang="en-IN" sz="2800" dirty="0"/>
              <a:t>Deepfake detection model </a:t>
            </a:r>
            <a:r>
              <a:rPr lang="en-IN" sz="2800" dirty="0" err="1"/>
              <a:t>analyzes</a:t>
            </a:r>
            <a:r>
              <a:rPr lang="en-IN" sz="2800" dirty="0"/>
              <a:t> authenticity.</a:t>
            </a:r>
          </a:p>
          <a:p>
            <a:pPr>
              <a:buFont typeface="+mj-lt"/>
              <a:buAutoNum type="arabicPeriod"/>
            </a:pPr>
            <a:r>
              <a:rPr lang="en-IN" sz="2800" dirty="0"/>
              <a:t>Access is granted only if the image is real and identity matches</a:t>
            </a:r>
            <a:r>
              <a:rPr lang="en-IN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49E38B-2F55-C6E7-B319-0E93D1BEBD92}"/>
              </a:ext>
            </a:extLst>
          </p:cNvPr>
          <p:cNvSpPr txBox="1"/>
          <p:nvPr/>
        </p:nvSpPr>
        <p:spPr>
          <a:xfrm>
            <a:off x="596766" y="279133"/>
            <a:ext cx="103760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3600" b="1" dirty="0"/>
              <a:t>PROPOSED SOLUTION:</a:t>
            </a:r>
          </a:p>
        </p:txBody>
      </p:sp>
    </p:spTree>
    <p:extLst>
      <p:ext uri="{BB962C8B-B14F-4D97-AF65-F5344CB8AC3E}">
        <p14:creationId xmlns:p14="http://schemas.microsoft.com/office/powerpoint/2010/main" val="2208880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2376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REFERENCES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1462921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https://www.researchgate.net/publication/393918145_AI_in_Biometric_Security_Enhancing_Accuracy_and_Detecting_Spoofing_in_Facial_and_Voice_Recognition.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106930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He, S., et al. (2025). Identity Deepfake Threats to Biometric Authentication Systems: Public and Expert Perspectives. </a:t>
            </a:r>
            <a:r>
              <a:rPr lang="en-US" sz="1400" i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arXiv preprint arXiv:2506.06825v1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793790" y="2750939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Karnouskos, S. (2025). Exploring autonomous methods for deepfake detection: A detailed survey. </a:t>
            </a:r>
            <a:r>
              <a:rPr lang="en-US" sz="1400" i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Heliyon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, </a:t>
            </a:r>
            <a:r>
              <a:rPr lang="en-US" sz="14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11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(4), e26533.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793790" y="3394948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Chaudhary, N.K., et al. (2025). Advancements in detecting Deepfakes: AI algorithms and future prospects − a review. </a:t>
            </a:r>
            <a:r>
              <a:rPr lang="en-US" sz="1400" i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Discover Internet of Things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, </a:t>
            </a:r>
            <a:r>
              <a:rPr lang="en-US" sz="14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5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, 53.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793790" y="4038957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Amerini, I., &amp; Barni, M. (2025). Deepfake Media Forensics: Status and Future Challenges. </a:t>
            </a:r>
            <a:r>
              <a:rPr lang="en-US" sz="1400" i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Journal of Imaging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, </a:t>
            </a:r>
            <a:r>
              <a:rPr lang="en-US" sz="14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11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(3), 73.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793790" y="4682966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Petmezas, G., et al. (2025). Video deepfake detection using a hybrid CNN-LSTM-Transformer model for identity verification. </a:t>
            </a:r>
            <a:r>
              <a:rPr lang="en-US" sz="1400" i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Multimedia Tools and Applications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793790" y="5326975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Javed, M., et al. (2025). Real-Time Deepfake Detection via Gaze and Blink Patterns: A Transformer Framework. </a:t>
            </a:r>
            <a:r>
              <a:rPr lang="en-US" sz="1400" i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Computers, Materials &amp; Continua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, </a:t>
            </a:r>
            <a:r>
              <a:rPr lang="en-US" sz="140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85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(1), 1457-1493.</a:t>
            </a:r>
            <a:endParaRPr lang="en-US" sz="1400" dirty="0"/>
          </a:p>
        </p:txBody>
      </p:sp>
      <p:sp>
        <p:nvSpPr>
          <p:cNvPr id="11" name="Text 8"/>
          <p:cNvSpPr/>
          <p:nvPr/>
        </p:nvSpPr>
        <p:spPr>
          <a:xfrm>
            <a:off x="793790" y="5970984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ISACA. (2024). </a:t>
            </a:r>
            <a:r>
              <a:rPr lang="en-US" sz="1400" i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Examining Authentication in the Deepfake Era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 White Paper.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93790" y="6324719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Yu, S., et al. (Eds.). (2025). </a:t>
            </a:r>
            <a:r>
              <a:rPr lang="en-US" sz="1400" i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Biometric Recognition: 18th Chinese Conference, CCBR 2024</a:t>
            </a:r>
            <a:r>
              <a:rPr lang="en-US" sz="14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 Lecture Notes in Computer Science, 15352-15353.</a:t>
            </a:r>
            <a:endParaRPr lang="en-US" sz="1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Thank you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486"/>
            <a:ext cx="59940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Presentation Outline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28893"/>
            <a:ext cx="226814" cy="28348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93790" y="3883938"/>
            <a:ext cx="4196358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5" name="Text 2"/>
          <p:cNvSpPr/>
          <p:nvPr/>
        </p:nvSpPr>
        <p:spPr>
          <a:xfrm>
            <a:off x="793790" y="40582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Introduction</a:t>
            </a:r>
            <a:endParaRPr lang="en-US" sz="2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6962" y="3528893"/>
            <a:ext cx="226814" cy="283488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5216962" y="3883938"/>
            <a:ext cx="4196358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8" name="Text 4"/>
          <p:cNvSpPr/>
          <p:nvPr/>
        </p:nvSpPr>
        <p:spPr>
          <a:xfrm>
            <a:off x="5216962" y="40582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Literature Review</a:t>
            </a:r>
            <a:endParaRPr lang="en-US" sz="22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0133" y="3528893"/>
            <a:ext cx="226814" cy="283488"/>
          </a:xfrm>
          <a:prstGeom prst="rect">
            <a:avLst/>
          </a:prstGeom>
        </p:spPr>
      </p:pic>
      <p:sp>
        <p:nvSpPr>
          <p:cNvPr id="10" name="Shape 5"/>
          <p:cNvSpPr/>
          <p:nvPr/>
        </p:nvSpPr>
        <p:spPr>
          <a:xfrm>
            <a:off x="9640133" y="3883938"/>
            <a:ext cx="4196358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11" name="Text 6"/>
          <p:cNvSpPr/>
          <p:nvPr/>
        </p:nvSpPr>
        <p:spPr>
          <a:xfrm>
            <a:off x="9640133" y="40582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</a:rPr>
              <a:t>Research Gaps</a:t>
            </a:r>
            <a:endParaRPr lang="en-US" sz="22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809411"/>
            <a:ext cx="226814" cy="283488"/>
          </a:xfrm>
          <a:prstGeom prst="rect">
            <a:avLst/>
          </a:prstGeom>
        </p:spPr>
      </p:pic>
      <p:sp>
        <p:nvSpPr>
          <p:cNvPr id="13" name="Shape 7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14" name="Text 8"/>
          <p:cNvSpPr/>
          <p:nvPr/>
        </p:nvSpPr>
        <p:spPr>
          <a:xfrm>
            <a:off x="793790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Proposed Solution</a:t>
            </a:r>
            <a:endParaRPr lang="en-US" sz="22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8548" y="4809411"/>
            <a:ext cx="226814" cy="283488"/>
          </a:xfrm>
          <a:prstGeom prst="rect">
            <a:avLst/>
          </a:prstGeom>
        </p:spPr>
      </p:pic>
      <p:sp>
        <p:nvSpPr>
          <p:cNvPr id="16" name="Shape 9"/>
          <p:cNvSpPr/>
          <p:nvPr/>
        </p:nvSpPr>
        <p:spPr>
          <a:xfrm>
            <a:off x="7428548" y="5164455"/>
            <a:ext cx="6407944" cy="3048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17" name="Text 10"/>
          <p:cNvSpPr/>
          <p:nvPr/>
        </p:nvSpPr>
        <p:spPr>
          <a:xfrm>
            <a:off x="7428548" y="5338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Objectives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00831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Introduction: The Deepfake Threat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697537" y="1856542"/>
            <a:ext cx="11151161" cy="4486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Biometric authentication (face, voice, fingerprint) is a cornerstone of modern digital security, widely trusted for its accuracy and </a:t>
            </a:r>
            <a:r>
              <a:rPr lang="en-US" sz="2800" dirty="0">
                <a:solidFill>
                  <a:srgbClr val="D3C9C5"/>
                </a:solidFill>
                <a:latin typeface="Times New Roman" panose="02020603050405020304" pitchFamily="18" charset="0"/>
                <a:ea typeface="Noto Serif HK" pitchFamily="34" charset="-122"/>
                <a:cs typeface="Times New Roman" panose="02020603050405020304" pitchFamily="18" charset="0"/>
              </a:rPr>
              <a:t>convenience</a:t>
            </a:r>
            <a:r>
              <a:rPr lang="en-US" sz="28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in tasks from unlocking smartphones to authorizing transactions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133951" y="3852386"/>
            <a:ext cx="11483164" cy="1258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D3C9C5"/>
                </a:solidFill>
                <a:latin typeface="Times New Roman" panose="02020603050405020304" pitchFamily="18" charset="0"/>
                <a:ea typeface="Noto Serif HK" pitchFamily="34" charset="-122"/>
                <a:cs typeface="Times New Roman" panose="02020603050405020304" pitchFamily="18" charset="0"/>
              </a:rPr>
              <a:t>However, the rise of generative AI has enabled attackers to use deepfake highly realistic synthetic images, videos, and voices to bypass these systems</a:t>
            </a:r>
            <a:r>
              <a:rPr lang="en-US" sz="1750" dirty="0">
                <a:solidFill>
                  <a:srgbClr val="D3C9C5"/>
                </a:solidFill>
                <a:latin typeface="Times New Roman" panose="02020603050405020304" pitchFamily="18" charset="0"/>
                <a:ea typeface="Noto Serif HK" pitchFamily="34" charset="-122"/>
                <a:cs typeface="Times New Roman" panose="02020603050405020304" pitchFamily="18" charset="0"/>
              </a:rPr>
              <a:t>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793790" y="3852386"/>
            <a:ext cx="30480" cy="1088708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5196244"/>
            <a:ext cx="11593924" cy="1541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A fake video or AI-generated voice </a:t>
            </a:r>
            <a:r>
              <a:rPr lang="en-US" sz="2800" dirty="0">
                <a:solidFill>
                  <a:srgbClr val="D3C9C5"/>
                </a:solidFill>
                <a:latin typeface="Times New Roman" panose="02020603050405020304" pitchFamily="18" charset="0"/>
                <a:ea typeface="Noto Serif HK" pitchFamily="34" charset="-122"/>
                <a:cs typeface="Times New Roman" panose="02020603050405020304" pitchFamily="18" charset="0"/>
              </a:rPr>
              <a:t>can</a:t>
            </a:r>
            <a:r>
              <a:rPr lang="en-US" sz="280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trick systems into granting unauthorized access, posing a critical new threat</a:t>
            </a:r>
            <a:r>
              <a:rPr lang="en-US" sz="17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1" y="298382"/>
            <a:ext cx="13133966" cy="3548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Literature Review: Deepfakes &amp; Vulnerabilities</a:t>
            </a:r>
          </a:p>
          <a:p>
            <a:pPr marL="0" indent="0" algn="l">
              <a:lnSpc>
                <a:spcPts val="5300"/>
              </a:lnSpc>
              <a:buNone/>
            </a:pPr>
            <a:endParaRPr lang="en-US" sz="4200" b="1" dirty="0">
              <a:solidFill>
                <a:srgbClr val="FFF8F5"/>
              </a:solidFill>
              <a:latin typeface="Noto Serif HK Bold" pitchFamily="34" charset="0"/>
              <a:ea typeface="Noto Serif HK Bold" pitchFamily="34" charset="-122"/>
              <a:cs typeface="Noto Serif HK Bold" pitchFamily="34" charset="-120"/>
            </a:endParaRPr>
          </a:p>
          <a:p>
            <a:pPr marL="0" indent="0" algn="l">
              <a:lnSpc>
                <a:spcPts val="5300"/>
              </a:lnSpc>
              <a:buNone/>
            </a:pPr>
            <a:endParaRPr lang="en-US" sz="4200" b="1" dirty="0">
              <a:solidFill>
                <a:srgbClr val="FFF8F5"/>
              </a:solidFill>
              <a:latin typeface="Noto Serif HK Bold" pitchFamily="34" charset="0"/>
              <a:ea typeface="Noto Serif HK Bold" pitchFamily="34" charset="-122"/>
              <a:cs typeface="Noto Serif HK Bold" pitchFamily="34" charset="-120"/>
            </a:endParaRPr>
          </a:p>
          <a:p>
            <a:pPr marL="0" indent="0" algn="l">
              <a:lnSpc>
                <a:spcPts val="5300"/>
              </a:lnSpc>
              <a:buNone/>
            </a:pPr>
            <a:endParaRPr lang="en-US" sz="4200" b="1" dirty="0">
              <a:solidFill>
                <a:srgbClr val="FFF8F5"/>
              </a:solidFill>
              <a:latin typeface="Noto Serif HK Bold" pitchFamily="34" charset="0"/>
              <a:ea typeface="Noto Serif HK Bold" pitchFamily="34" charset="-122"/>
              <a:cs typeface="Noto Serif HK Bold" pitchFamily="34" charset="-120"/>
            </a:endParaRPr>
          </a:p>
          <a:p>
            <a:pPr marL="0" indent="0" algn="l">
              <a:lnSpc>
                <a:spcPts val="5300"/>
              </a:lnSpc>
              <a:buNone/>
            </a:pPr>
            <a:endParaRPr lang="en-US" sz="4200" dirty="0"/>
          </a:p>
        </p:txBody>
      </p:sp>
      <p:sp>
        <p:nvSpPr>
          <p:cNvPr id="7" name="Text 3"/>
          <p:cNvSpPr/>
          <p:nvPr/>
        </p:nvSpPr>
        <p:spPr>
          <a:xfrm>
            <a:off x="1627346" y="5597366"/>
            <a:ext cx="474654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1009174" y="5933956"/>
            <a:ext cx="5982891" cy="1379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13" name="Text 8"/>
          <p:cNvSpPr/>
          <p:nvPr/>
        </p:nvSpPr>
        <p:spPr>
          <a:xfrm>
            <a:off x="7638217" y="5933956"/>
            <a:ext cx="5983010" cy="1379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0BC69449-129A-D567-27AE-CAF1594C3A2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933649" y="1430786"/>
            <a:ext cx="12214459" cy="6832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CNN models trained on manipulated face datasets.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 accuracy but require large datasets.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Frequency Domain Analysis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Detects unnatural patterns in pixel distribution.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Works well for compressed videos.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Eye Blinking &amp; Facial Landmark Detection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Deepfakes often fail to mimic natural blinking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Deepfake Detection using CNNs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GAN-based Detection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Identifies artifacts left by Generative Adversarial Networks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4703" y="380881"/>
            <a:ext cx="7311509" cy="432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highlight>
                  <a:srgbClr val="C0C0C0"/>
                </a:highlight>
              </a:rPr>
              <a:t>LITERATURE REVIEW</a:t>
            </a:r>
            <a:r>
              <a:rPr lang="en-US" sz="4000" dirty="0">
                <a:solidFill>
                  <a:schemeClr val="tx1">
                    <a:lumMod val="95000"/>
                  </a:schemeClr>
                </a:solidFill>
                <a:highlight>
                  <a:srgbClr val="C0C0C0"/>
                </a:highlight>
              </a:rPr>
              <a:t>:</a:t>
            </a:r>
          </a:p>
        </p:txBody>
      </p:sp>
      <p:sp>
        <p:nvSpPr>
          <p:cNvPr id="4" name="Text 2"/>
          <p:cNvSpPr/>
          <p:nvPr/>
        </p:nvSpPr>
        <p:spPr>
          <a:xfrm>
            <a:off x="484703" y="1557933"/>
            <a:ext cx="6661547" cy="442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700"/>
              </a:lnSpc>
              <a:buSzPct val="100000"/>
            </a:pP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484703" y="2049304"/>
            <a:ext cx="6661547" cy="442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700"/>
              </a:lnSpc>
              <a:buSzPct val="100000"/>
            </a:pP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7491770" y="1159788"/>
            <a:ext cx="2749510" cy="259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491770" y="1557933"/>
            <a:ext cx="6661547" cy="442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700"/>
              </a:lnSpc>
              <a:buSzPct val="100000"/>
            </a:pP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7491770" y="2049304"/>
            <a:ext cx="6661547" cy="442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1700"/>
              </a:lnSpc>
              <a:buSzPct val="100000"/>
            </a:pPr>
            <a:endParaRPr lang="en-US" sz="105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803A57A-5BAB-DD5E-E331-3188F75528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754763"/>
              </p:ext>
            </p:extLst>
          </p:nvPr>
        </p:nvGraphicFramePr>
        <p:xfrm>
          <a:off x="1471484" y="1147156"/>
          <a:ext cx="12674213" cy="692527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79170">
                  <a:extLst>
                    <a:ext uri="{9D8B030D-6E8A-4147-A177-3AD203B41FA5}">
                      <a16:colId xmlns:a16="http://schemas.microsoft.com/office/drawing/2014/main" val="3783282781"/>
                    </a:ext>
                  </a:extLst>
                </a:gridCol>
                <a:gridCol w="3275215">
                  <a:extLst>
                    <a:ext uri="{9D8B030D-6E8A-4147-A177-3AD203B41FA5}">
                      <a16:colId xmlns:a16="http://schemas.microsoft.com/office/drawing/2014/main" val="3016810668"/>
                    </a:ext>
                  </a:extLst>
                </a:gridCol>
                <a:gridCol w="2826327">
                  <a:extLst>
                    <a:ext uri="{9D8B030D-6E8A-4147-A177-3AD203B41FA5}">
                      <a16:colId xmlns:a16="http://schemas.microsoft.com/office/drawing/2014/main" val="3625785467"/>
                    </a:ext>
                  </a:extLst>
                </a:gridCol>
                <a:gridCol w="4893501">
                  <a:extLst>
                    <a:ext uri="{9D8B030D-6E8A-4147-A177-3AD203B41FA5}">
                      <a16:colId xmlns:a16="http://schemas.microsoft.com/office/drawing/2014/main" val="3136810128"/>
                    </a:ext>
                  </a:extLst>
                </a:gridCol>
              </a:tblGrid>
              <a:tr h="574791"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OBJECTIVE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DATASET(s) USED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 FINDINGS/ INSIGHTS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506385"/>
                  </a:ext>
                </a:extLst>
              </a:tr>
              <a:tr h="1156695">
                <a:tc>
                  <a:txBody>
                    <a:bodyPr/>
                    <a:lstStyle/>
                    <a:p>
                      <a:r>
                        <a:rPr lang="en-US" dirty="0"/>
                        <a:t>2024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Multimodal deepfake detection for short videos by correlating audio and lip motion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FakeAVCeleb</a:t>
                      </a:r>
                      <a:r>
                        <a:rPr lang="en-US" dirty="0"/>
                        <a:t>, DFDC, </a:t>
                      </a:r>
                      <a:r>
                        <a:rPr lang="en-US" dirty="0" err="1"/>
                        <a:t>DeepFakeTIMIT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Their “late fusion +multi view” approach on short clips showed better detection in constrained video snippets, especially under limited compute settings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767618"/>
                  </a:ext>
                </a:extLst>
              </a:tr>
              <a:tr h="1156695">
                <a:tc>
                  <a:txBody>
                    <a:bodyPr/>
                    <a:lstStyle/>
                    <a:p>
                      <a:r>
                        <a:rPr lang="en-US" dirty="0"/>
                        <a:t>2024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Audio-visual fusion with dynamic weighting in transformers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FakeAVCeleb</a:t>
                      </a:r>
                      <a:r>
                        <a:rPr lang="en-US" dirty="0"/>
                        <a:t>, DFDC, </a:t>
                      </a:r>
                      <a:r>
                        <a:rPr lang="en-US" dirty="0" err="1"/>
                        <a:t>DeepFakeTIMIT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The proposed dual transformer architecture with dynamic fusion improved performance across intra and cross dataset evaluations, showing that</a:t>
                      </a:r>
                    </a:p>
                    <a:p>
                      <a:r>
                        <a:rPr lang="en-US" sz="1800" dirty="0"/>
                        <a:t>Adaptively weighting modalities is beneficial. 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9527931"/>
                  </a:ext>
                </a:extLst>
              </a:tr>
              <a:tr h="1156695">
                <a:tc>
                  <a:txBody>
                    <a:bodyPr/>
                    <a:lstStyle/>
                    <a:p>
                      <a:r>
                        <a:rPr lang="en-US" dirty="0"/>
                        <a:t>2025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General multimodal framework via cross-modal alignment and distillation(CAD)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Multimodal video datasets with audio+ video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CAD uses a cross-modal alignment module plus distillation to reconcile conflicts in used features. It shows improved robustness over naïve fusion.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243064"/>
                  </a:ext>
                </a:extLst>
              </a:tr>
              <a:tr h="1156695">
                <a:tc>
                  <a:txBody>
                    <a:bodyPr/>
                    <a:lstStyle/>
                    <a:p>
                      <a:r>
                        <a:rPr lang="en-US" dirty="0"/>
                        <a:t>2025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Multimodal detection using transformer +LLM strategies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FakeAVCeleb</a:t>
                      </a:r>
                      <a:r>
                        <a:rPr lang="en-US" dirty="0"/>
                        <a:t>, benchmark corpora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 transformer/LLM based fusion of the video, audio and textual metadata showed better generalization and consistency in detecting forged content, especially when textual cues exist.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969860"/>
                  </a:ext>
                </a:extLst>
              </a:tr>
              <a:tr h="1156695">
                <a:tc>
                  <a:txBody>
                    <a:bodyPr/>
                    <a:lstStyle/>
                    <a:p>
                      <a:r>
                        <a:rPr lang="en-US" dirty="0"/>
                        <a:t>2025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Local+ global feature fusion in audio visual deepfake detection.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Multimodal audio-visual datasets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Their framework considers both fine-scale(e.g. </a:t>
                      </a:r>
                      <a:r>
                        <a:rPr lang="en-US" sz="1800" dirty="0" err="1"/>
                        <a:t>lip,eye</a:t>
                      </a:r>
                      <a:r>
                        <a:rPr lang="en-US" sz="1800" dirty="0"/>
                        <a:t> region ) and global facial features, improving detection especially for subtle forgeries.</a:t>
                      </a:r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9866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98383" y="394636"/>
            <a:ext cx="12499407" cy="1852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/>
              <a:t>RESEARCH GAP AND INNOVATION:</a:t>
            </a:r>
          </a:p>
        </p:txBody>
      </p:sp>
      <p:sp>
        <p:nvSpPr>
          <p:cNvPr id="13" name="Text 9"/>
          <p:cNvSpPr/>
          <p:nvPr/>
        </p:nvSpPr>
        <p:spPr>
          <a:xfrm>
            <a:off x="5882878" y="4018835"/>
            <a:ext cx="36059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7685842" y="4903232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7685842" y="5708333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4C8626D-8E3F-C022-296E-B600EF8AC836}"/>
              </a:ext>
            </a:extLst>
          </p:cNvPr>
          <p:cNvSpPr txBox="1"/>
          <p:nvPr/>
        </p:nvSpPr>
        <p:spPr>
          <a:xfrm>
            <a:off x="409074" y="1589931"/>
            <a:ext cx="13812252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/>
              <a:t>Research Gap: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Most deepfake detection models focus on social media or video analysis.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Limited solutions are designed specifically for </a:t>
            </a:r>
            <a:r>
              <a:rPr lang="en-US" sz="3600" b="1" dirty="0"/>
              <a:t>biometric authentication systems</a:t>
            </a:r>
            <a:r>
              <a:rPr lang="en-US" sz="3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Existing models are often heavy and not optimized for real-time deployment.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600" dirty="0"/>
          </a:p>
          <a:p>
            <a:pPr>
              <a:buNone/>
            </a:pPr>
            <a:r>
              <a:rPr lang="en-US" sz="3600" b="1" dirty="0"/>
              <a:t> Our Innovation: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Integrates deepfake detection directly into biometric login systems.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Lightweight CNN-based model suitable for real-time authentication.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Deployable as a web-based security layer using Flask.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90888" y="693182"/>
            <a:ext cx="12622775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</a:rPr>
              <a:t>                              PROBLEM STATEMENT</a:t>
            </a:r>
            <a:endParaRPr lang="en-US" sz="4000" dirty="0"/>
          </a:p>
        </p:txBody>
      </p:sp>
      <p:sp>
        <p:nvSpPr>
          <p:cNvPr id="6" name="Text 3"/>
          <p:cNvSpPr/>
          <p:nvPr/>
        </p:nvSpPr>
        <p:spPr>
          <a:xfrm>
            <a:off x="6575703" y="1864162"/>
            <a:ext cx="3153728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0455950" y="1864162"/>
            <a:ext cx="3153728" cy="3885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455950" y="2624257"/>
            <a:ext cx="3153728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575703" y="4915733"/>
            <a:ext cx="3153728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D076D2-4CC7-BB7A-C25E-FD135E4AC13F}"/>
              </a:ext>
            </a:extLst>
          </p:cNvPr>
          <p:cNvSpPr txBox="1"/>
          <p:nvPr/>
        </p:nvSpPr>
        <p:spPr>
          <a:xfrm>
            <a:off x="356135" y="1463041"/>
            <a:ext cx="1427426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dirty="0"/>
              <a:t>Biometric authentication systems (face recognition) are widely used for secure access. However, advanced deepfake technology can generate realistic fake facial images that may bypass these systems.</a:t>
            </a:r>
          </a:p>
          <a:p>
            <a:pPr>
              <a:buNone/>
            </a:pPr>
            <a:endParaRPr lang="en-US" sz="2800" dirty="0"/>
          </a:p>
          <a:p>
            <a:pPr>
              <a:buNone/>
            </a:pPr>
            <a:r>
              <a:rPr lang="en-US" sz="2800" dirty="0"/>
              <a:t>Traditional biometric models verify identity but do not check whether the input image is real or AI-generated.</a:t>
            </a:r>
          </a:p>
          <a:p>
            <a:pPr>
              <a:buNone/>
            </a:pPr>
            <a:endParaRPr lang="en-US" sz="2800" dirty="0"/>
          </a:p>
          <a:p>
            <a:pPr>
              <a:buNone/>
            </a:pPr>
            <a:r>
              <a:rPr lang="en-US" sz="2800" b="1" dirty="0"/>
              <a:t> Objective:</a:t>
            </a:r>
          </a:p>
          <a:p>
            <a:pPr>
              <a:buNone/>
            </a:pPr>
            <a:r>
              <a:rPr lang="en-US" sz="2800" dirty="0"/>
              <a:t>To develop a deepfake detection system that enhances biometric authentication by identifying manipulated facial inputs before access is granted.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A21CC7-B313-AC50-665D-FA0750B84A8C}"/>
              </a:ext>
            </a:extLst>
          </p:cNvPr>
          <p:cNvSpPr txBox="1"/>
          <p:nvPr/>
        </p:nvSpPr>
        <p:spPr>
          <a:xfrm>
            <a:off x="1337912" y="67377"/>
            <a:ext cx="11646568" cy="7663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</a:rPr>
              <a:t>                                             </a:t>
            </a:r>
            <a:r>
              <a:rPr lang="en-US" sz="40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</a:rPr>
              <a:t>OBJECTIVES</a:t>
            </a:r>
            <a:endParaRPr lang="en-US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7E6322-009E-479B-96F8-806CFEDB333A}"/>
              </a:ext>
            </a:extLst>
          </p:cNvPr>
          <p:cNvSpPr txBox="1"/>
          <p:nvPr/>
        </p:nvSpPr>
        <p:spPr>
          <a:xfrm>
            <a:off x="529390" y="1540042"/>
            <a:ext cx="1173319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To develop a system that detects deepfake facial images.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To enhance biometric authentication security.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To integrate deepfake detection with face recognition systems.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To prevent unauthorized access using AI-generated fake faces.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To build a lightweight, real-time deployable model using OpenCV and CNN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6433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FB3B21-49DA-701A-A068-49C73B04E677}"/>
              </a:ext>
            </a:extLst>
          </p:cNvPr>
          <p:cNvSpPr txBox="1"/>
          <p:nvPr/>
        </p:nvSpPr>
        <p:spPr>
          <a:xfrm>
            <a:off x="616017" y="284527"/>
            <a:ext cx="12743848" cy="752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600" dirty="0"/>
              <a:t>METHODOLOGY</a:t>
            </a:r>
            <a:endParaRPr lang="en-US" sz="3200" dirty="0"/>
          </a:p>
        </p:txBody>
      </p:sp>
      <p:sp>
        <p:nvSpPr>
          <p:cNvPr id="4" name="AutoShape 2" descr="Generated image">
            <a:extLst>
              <a:ext uri="{FF2B5EF4-FFF2-40B4-BE49-F238E27FC236}">
                <a16:creationId xmlns:a16="http://schemas.microsoft.com/office/drawing/2014/main" id="{82D464BB-7526-E2DE-F8AB-659070D52E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232484" cy="3232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C02538-4E51-6BAB-8727-D67C71D71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746" y="0"/>
            <a:ext cx="5582653" cy="822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FC2F54-3289-ABD7-1C24-8A6F82BB2E22}"/>
              </a:ext>
            </a:extLst>
          </p:cNvPr>
          <p:cNvSpPr txBox="1"/>
          <p:nvPr/>
        </p:nvSpPr>
        <p:spPr>
          <a:xfrm>
            <a:off x="298384" y="1164658"/>
            <a:ext cx="8364354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dirty="0"/>
              <a:t>Step 1: Input Acquisition</a:t>
            </a:r>
            <a:br>
              <a:rPr lang="en-US" sz="2000" dirty="0"/>
            </a:br>
            <a:r>
              <a:rPr lang="en-US" sz="2000" dirty="0"/>
              <a:t>The user uploads a facial image during the authentication process.</a:t>
            </a:r>
          </a:p>
          <a:p>
            <a:pPr>
              <a:buNone/>
            </a:pPr>
            <a:endParaRPr lang="en-US" sz="2000" dirty="0"/>
          </a:p>
          <a:p>
            <a:pPr>
              <a:buNone/>
            </a:pPr>
            <a:r>
              <a:rPr lang="en-US" sz="2000" b="1" dirty="0"/>
              <a:t>Step 2: Face Detection</a:t>
            </a:r>
            <a:br>
              <a:rPr lang="en-US" sz="2000" dirty="0"/>
            </a:br>
            <a:r>
              <a:rPr lang="en-US" sz="2000" dirty="0"/>
              <a:t>OpenCV is used to detect and extract the facial region from the uploaded image.</a:t>
            </a:r>
          </a:p>
          <a:p>
            <a:pPr>
              <a:buNone/>
            </a:pPr>
            <a:endParaRPr lang="en-US" sz="2000" dirty="0"/>
          </a:p>
          <a:p>
            <a:pPr>
              <a:buNone/>
            </a:pPr>
            <a:r>
              <a:rPr lang="en-US" sz="2000" b="1" dirty="0"/>
              <a:t>Step 3: Preprocessing</a:t>
            </a:r>
            <a:br>
              <a:rPr lang="en-US" sz="2000" dirty="0"/>
            </a:br>
            <a:r>
              <a:rPr lang="en-US" sz="2000" dirty="0"/>
              <a:t>The extracted face is resized, converted to grayscale, and normalized to prepare it for analysis.</a:t>
            </a:r>
          </a:p>
          <a:p>
            <a:pPr>
              <a:buNone/>
            </a:pPr>
            <a:endParaRPr lang="en-US" sz="2000" dirty="0"/>
          </a:p>
          <a:p>
            <a:pPr>
              <a:buNone/>
            </a:pPr>
            <a:r>
              <a:rPr lang="en-US" sz="2000" b="1" dirty="0"/>
              <a:t>Step 4: Biometric Matching</a:t>
            </a:r>
            <a:br>
              <a:rPr lang="en-US" sz="2000" dirty="0"/>
            </a:br>
            <a:r>
              <a:rPr lang="en-US" sz="2000" dirty="0"/>
              <a:t>The uploaded facial image is compared with the registered user’s stored biometric image to verify identity.</a:t>
            </a:r>
          </a:p>
          <a:p>
            <a:pPr>
              <a:buNone/>
            </a:pPr>
            <a:endParaRPr lang="en-US" sz="2000" dirty="0"/>
          </a:p>
          <a:p>
            <a:pPr>
              <a:buNone/>
            </a:pPr>
            <a:r>
              <a:rPr lang="en-US" sz="2000" b="1" dirty="0"/>
              <a:t>Step 5: Deepfake Detection</a:t>
            </a:r>
            <a:br>
              <a:rPr lang="en-US" sz="2000" dirty="0"/>
            </a:br>
            <a:r>
              <a:rPr lang="en-US" sz="2000" dirty="0"/>
              <a:t>The image is analyzed using a CNN-based model or texture analysis techniques to detect manipulation artifacts.</a:t>
            </a:r>
          </a:p>
          <a:p>
            <a:pPr>
              <a:buNone/>
            </a:pPr>
            <a:endParaRPr lang="en-US" sz="2000" dirty="0"/>
          </a:p>
          <a:p>
            <a:pPr>
              <a:buNone/>
            </a:pPr>
            <a:r>
              <a:rPr lang="en-US" sz="2000" b="1" dirty="0"/>
              <a:t>Step 6: Decision Layer</a:t>
            </a:r>
            <a:br>
              <a:rPr lang="en-US" sz="2000" dirty="0"/>
            </a:br>
            <a:r>
              <a:rPr lang="en-US" sz="2000" dirty="0"/>
              <a:t>If the image is authentic and matches the registered user → Access is Granted.</a:t>
            </a:r>
            <a:br>
              <a:rPr lang="en-US" sz="2000" dirty="0"/>
            </a:br>
            <a:r>
              <a:rPr lang="en-US" sz="2000" dirty="0"/>
              <a:t>If a deepfake is detected or identity does not match → Access is Denied.</a:t>
            </a:r>
          </a:p>
        </p:txBody>
      </p:sp>
    </p:spTree>
    <p:extLst>
      <p:ext uri="{BB962C8B-B14F-4D97-AF65-F5344CB8AC3E}">
        <p14:creationId xmlns:p14="http://schemas.microsoft.com/office/powerpoint/2010/main" val="794935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6084</TotalTime>
  <Words>1285</Words>
  <Application>Microsoft Office PowerPoint</Application>
  <PresentationFormat>Custom</PresentationFormat>
  <Paragraphs>181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Noto Serif HK</vt:lpstr>
      <vt:lpstr>Noto Serif HK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Kanakpreet Kaur</cp:lastModifiedBy>
  <cp:revision>4</cp:revision>
  <dcterms:created xsi:type="dcterms:W3CDTF">2025-10-08T18:52:07Z</dcterms:created>
  <dcterms:modified xsi:type="dcterms:W3CDTF">2026-02-14T06:36:20Z</dcterms:modified>
</cp:coreProperties>
</file>